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  <p:sldId id="260" r:id="rId3"/>
    <p:sldId id="256" r:id="rId4"/>
    <p:sldId id="257" r:id="rId5"/>
    <p:sldId id="258" r:id="rId6"/>
    <p:sldId id="259" r:id="rId7"/>
    <p:sldId id="267" r:id="rId8"/>
    <p:sldId id="268" r:id="rId9"/>
    <p:sldId id="261" r:id="rId10"/>
    <p:sldId id="266" r:id="rId11"/>
    <p:sldId id="265" r:id="rId12"/>
    <p:sldId id="263" r:id="rId13"/>
    <p:sldId id="264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1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29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345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618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761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0365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200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7780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607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728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1111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12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6E9BC-B280-8E46-842A-FC90EBA5CDAF}" type="datetimeFigureOut">
              <a:rPr lang="en-US" smtClean="0"/>
              <a:t>10/27/14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2EB6A2-4580-3C4C-8DE4-48DFB6821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9473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Issues with current multithreaded macros</a:t>
            </a:r>
          </a:p>
          <a:p>
            <a:r>
              <a:rPr lang="en-US" dirty="0" smtClean="0"/>
              <a:t>Supporting multiple parallel libraries</a:t>
            </a:r>
          </a:p>
          <a:p>
            <a:pPr lvl="1"/>
            <a:r>
              <a:rPr lang="en-US" dirty="0" err="1" smtClean="0"/>
              <a:t>parallel_for</a:t>
            </a:r>
            <a:endParaRPr lang="en-US" dirty="0" smtClean="0"/>
          </a:p>
          <a:p>
            <a:pPr lvl="1"/>
            <a:r>
              <a:rPr lang="en-US" dirty="0" smtClean="0"/>
              <a:t>PARALLEL_CRITICAL -&gt; </a:t>
            </a:r>
            <a:r>
              <a:rPr lang="en-US" dirty="0" err="1" smtClean="0"/>
              <a:t>mutexes</a:t>
            </a:r>
            <a:endParaRPr lang="en-US" dirty="0" smtClean="0"/>
          </a:p>
          <a:p>
            <a:pPr lvl="1"/>
            <a:r>
              <a:rPr lang="en-US" dirty="0" err="1"/>
              <a:t>t</a:t>
            </a:r>
            <a:r>
              <a:rPr lang="en-US" dirty="0" err="1" smtClean="0"/>
              <a:t>hreadpool</a:t>
            </a:r>
            <a:endParaRPr lang="en-US" dirty="0" smtClean="0"/>
          </a:p>
          <a:p>
            <a:pPr lvl="1"/>
            <a:r>
              <a:rPr lang="en-US" dirty="0" smtClean="0"/>
              <a:t>Additional ideas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0841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parallel_for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PARALLEL_FOR macro</a:t>
            </a:r>
          </a:p>
          <a:p>
            <a:pPr lvl="1"/>
            <a:r>
              <a:rPr lang="en-US" dirty="0" smtClean="0"/>
              <a:t>Lambda expression to minimize code changes</a:t>
            </a:r>
          </a:p>
          <a:p>
            <a:pPr lvl="2"/>
            <a:r>
              <a:rPr lang="en-US" dirty="0" err="1" smtClean="0"/>
              <a:t>OpenMP</a:t>
            </a:r>
            <a:r>
              <a:rPr lang="en-US" dirty="0" smtClean="0"/>
              <a:t> and TBB </a:t>
            </a:r>
            <a:r>
              <a:rPr lang="en-US" dirty="0" err="1" smtClean="0"/>
              <a:t>backends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Fallback to old behavior in RHEL 6. 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7113" y="4030562"/>
            <a:ext cx="5210756" cy="2160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3743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PARALLEL_CRITICAL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Often can be replaced with a </a:t>
            </a:r>
            <a:r>
              <a:rPr lang="en-US" dirty="0" err="1" smtClean="0"/>
              <a:t>mutex</a:t>
            </a:r>
            <a:r>
              <a:rPr lang="en-US" dirty="0" smtClean="0"/>
              <a:t> and a </a:t>
            </a:r>
            <a:r>
              <a:rPr lang="en-US" dirty="0" err="1" smtClean="0"/>
              <a:t>scoped_lock</a:t>
            </a:r>
            <a:r>
              <a:rPr lang="en-US" dirty="0" smtClean="0"/>
              <a:t>.</a:t>
            </a:r>
          </a:p>
          <a:p>
            <a:r>
              <a:rPr lang="en-US" dirty="0" smtClean="0"/>
              <a:t>Atomics library for lock-free programming </a:t>
            </a:r>
          </a:p>
          <a:p>
            <a:pPr lvl="1"/>
            <a:r>
              <a:rPr lang="en-US" dirty="0" smtClean="0"/>
              <a:t>More difficult to use, “juggling swords”</a:t>
            </a:r>
            <a:endParaRPr lang="en-US" dirty="0" smtClean="0"/>
          </a:p>
          <a:p>
            <a:pPr lvl="1"/>
            <a:r>
              <a:rPr lang="en-US" dirty="0" smtClean="0"/>
              <a:t>Available in, for example, </a:t>
            </a:r>
            <a:r>
              <a:rPr lang="en-US" dirty="0"/>
              <a:t>C</a:t>
            </a:r>
            <a:r>
              <a:rPr lang="en-US" dirty="0" smtClean="0"/>
              <a:t>++11, boost, and </a:t>
            </a:r>
            <a:r>
              <a:rPr lang="en-US" dirty="0" err="1" smtClean="0"/>
              <a:t>tbb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Poco</a:t>
            </a:r>
            <a:r>
              <a:rPr lang="en-US" dirty="0"/>
              <a:t> </a:t>
            </a:r>
            <a:r>
              <a:rPr lang="en-US" dirty="0" err="1" smtClean="0"/>
              <a:t>AtomicCounter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69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ThreadPool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task_group</a:t>
            </a:r>
            <a:endParaRPr lang="en-US" dirty="0" smtClean="0"/>
          </a:p>
          <a:p>
            <a:pPr lvl="1"/>
            <a:r>
              <a:rPr lang="en-US" dirty="0" smtClean="0"/>
              <a:t>Tasks may be dynamically added to the group as it is executing.</a:t>
            </a:r>
          </a:p>
          <a:p>
            <a:pPr lvl="1"/>
            <a:r>
              <a:rPr lang="en-US" dirty="0" smtClean="0"/>
              <a:t>a</a:t>
            </a:r>
            <a:r>
              <a:rPr lang="en-US" dirty="0" smtClean="0"/>
              <a:t>vailable in </a:t>
            </a:r>
            <a:r>
              <a:rPr lang="en-US" dirty="0" err="1" smtClean="0"/>
              <a:t>tbb</a:t>
            </a:r>
            <a:r>
              <a:rPr lang="en-US" dirty="0" smtClean="0"/>
              <a:t> and </a:t>
            </a:r>
            <a:r>
              <a:rPr lang="en-US" dirty="0" err="1" smtClean="0"/>
              <a:t>ppl</a:t>
            </a: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0949" y="3878263"/>
            <a:ext cx="52832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3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Ideas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parallel_sort</a:t>
            </a:r>
            <a:endParaRPr lang="en-US" sz="2800" dirty="0" smtClean="0"/>
          </a:p>
          <a:p>
            <a:pPr lvl="1"/>
            <a:r>
              <a:rPr lang="en-US" sz="1800" dirty="0" smtClean="0"/>
              <a:t>Available in </a:t>
            </a:r>
            <a:r>
              <a:rPr lang="en-US" sz="1800" dirty="0" err="1" smtClean="0"/>
              <a:t>tbb</a:t>
            </a:r>
            <a:r>
              <a:rPr lang="en-US" sz="1800" dirty="0" smtClean="0"/>
              <a:t> and </a:t>
            </a:r>
            <a:r>
              <a:rPr lang="en-US" sz="1800" dirty="0" err="1" smtClean="0"/>
              <a:t>ppl</a:t>
            </a:r>
            <a:endParaRPr lang="en-US" sz="1800" dirty="0" smtClean="0"/>
          </a:p>
          <a:p>
            <a:r>
              <a:rPr lang="en-US" sz="2800" dirty="0" err="1" smtClean="0"/>
              <a:t>parallel_reduce</a:t>
            </a:r>
            <a:endParaRPr lang="en-US" sz="2800" dirty="0" smtClean="0"/>
          </a:p>
          <a:p>
            <a:pPr lvl="1"/>
            <a:r>
              <a:rPr lang="en-US" sz="1800" dirty="0" smtClean="0"/>
              <a:t>Computes the sum of elements in a range </a:t>
            </a:r>
          </a:p>
          <a:p>
            <a:pPr lvl="1"/>
            <a:r>
              <a:rPr lang="en-US" sz="1800" dirty="0" err="1" smtClean="0"/>
              <a:t>std</a:t>
            </a:r>
            <a:r>
              <a:rPr lang="en-US" sz="1800" dirty="0" smtClean="0"/>
              <a:t>::accumulate</a:t>
            </a:r>
          </a:p>
          <a:p>
            <a:r>
              <a:rPr lang="en-US" sz="2800" dirty="0" err="1" smtClean="0"/>
              <a:t>concurrent_vector</a:t>
            </a:r>
            <a:r>
              <a:rPr lang="en-US" sz="2800" dirty="0"/>
              <a:t> </a:t>
            </a:r>
            <a:r>
              <a:rPr lang="en-US" sz="2800" dirty="0" smtClean="0"/>
              <a:t>&amp; </a:t>
            </a:r>
            <a:r>
              <a:rPr lang="en-US" sz="2800" dirty="0" err="1" smtClean="0"/>
              <a:t>concurrent_unordered_map</a:t>
            </a:r>
            <a:endParaRPr lang="en-US" sz="2800" dirty="0" smtClean="0"/>
          </a:p>
          <a:p>
            <a:pPr lvl="1"/>
            <a:r>
              <a:rPr lang="en-US" sz="1800" dirty="0" smtClean="0"/>
              <a:t>Multiple threads can grow the container and append new elements concurrently.</a:t>
            </a:r>
          </a:p>
          <a:p>
            <a:pPr lvl="1"/>
            <a:r>
              <a:rPr lang="en-US" sz="1800" dirty="0" smtClean="0"/>
              <a:t>Growing the container does not invalidate existing iterators or indices.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619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Configurations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18997" r="23003"/>
          <a:stretch/>
        </p:blipFill>
        <p:spPr>
          <a:xfrm>
            <a:off x="4261586" y="1417638"/>
            <a:ext cx="4014439" cy="494424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91537" y="1522026"/>
            <a:ext cx="2411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 smtClean="0"/>
              <a:t>Ornl</a:t>
            </a:r>
            <a:r>
              <a:rPr lang="en-US" sz="2800" dirty="0" smtClean="0"/>
              <a:t>-Mavericks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529943" y="3845919"/>
            <a:ext cx="32972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Steven’s Workstation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226154" y="1958256"/>
            <a:ext cx="373153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3.5 GHz 6 core </a:t>
            </a:r>
            <a:r>
              <a:rPr lang="fr-FR" dirty="0" smtClean="0"/>
              <a:t>Xeon E5-1650v2</a:t>
            </a:r>
          </a:p>
          <a:p>
            <a:pPr marL="742950" lvl="1" indent="-285750">
              <a:buFont typeface="Arial"/>
              <a:buChar char="•"/>
            </a:pPr>
            <a:r>
              <a:rPr lang="fr-FR" dirty="0" err="1" smtClean="0"/>
              <a:t>Ivy</a:t>
            </a:r>
            <a:r>
              <a:rPr lang="fr-FR" dirty="0" smtClean="0"/>
              <a:t> Bridge-EP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16 GB 1867 MHz DDR3 ECC RAM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256 GB APPLE SSD SM0256F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OS X 10.9.5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6154" y="4253767"/>
            <a:ext cx="36010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2 x 2.66 GHz 6 core Xeon X5650</a:t>
            </a:r>
          </a:p>
          <a:p>
            <a:pPr marL="742950" lvl="1" indent="-285750">
              <a:buFont typeface="Arial"/>
              <a:buChar char="•"/>
            </a:pPr>
            <a:r>
              <a:rPr lang="en-US" dirty="0" err="1" smtClean="0"/>
              <a:t>Westmere</a:t>
            </a: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48 GB 1333 MHz DDR3 ECC RAM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512 GB APPLE SSD SM512E (</a:t>
            </a:r>
            <a:r>
              <a:rPr lang="en-US" dirty="0" smtClean="0"/>
              <a:t>?)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OS X 10.9.5</a:t>
            </a:r>
          </a:p>
        </p:txBody>
      </p:sp>
    </p:spTree>
    <p:extLst>
      <p:ext uri="{BB962C8B-B14F-4D97-AF65-F5344CB8AC3E}">
        <p14:creationId xmlns:p14="http://schemas.microsoft.com/office/powerpoint/2010/main" val="34264476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-29827"/>
            <a:ext cx="8229600" cy="1143000"/>
          </a:xfrm>
        </p:spPr>
        <p:txBody>
          <a:bodyPr/>
          <a:lstStyle/>
          <a:p>
            <a:r>
              <a:rPr lang="en-US" dirty="0" err="1" smtClean="0"/>
              <a:t>Ornl</a:t>
            </a:r>
            <a:r>
              <a:rPr lang="en-US" dirty="0" smtClean="0"/>
              <a:t>-Mavericks</a:t>
            </a:r>
            <a:endParaRPr lang="en-US" dirty="0"/>
          </a:p>
        </p:txBody>
      </p:sp>
      <p:pic>
        <p:nvPicPr>
          <p:cNvPr id="4" name="Picture 3" descr="TotalTi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62" y="937895"/>
            <a:ext cx="7710154" cy="5920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792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08195"/>
            <a:ext cx="8229600" cy="1143000"/>
          </a:xfrm>
        </p:spPr>
        <p:txBody>
          <a:bodyPr/>
          <a:lstStyle/>
          <a:p>
            <a:r>
              <a:rPr lang="en-US" dirty="0" err="1" smtClean="0"/>
              <a:t>Ornl</a:t>
            </a:r>
            <a:r>
              <a:rPr lang="en-US" dirty="0" smtClean="0"/>
              <a:t>-Mavericks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062" y="734888"/>
            <a:ext cx="6308929" cy="6123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35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88163"/>
            <a:ext cx="8229600" cy="1143000"/>
          </a:xfrm>
        </p:spPr>
        <p:txBody>
          <a:bodyPr/>
          <a:lstStyle/>
          <a:p>
            <a:r>
              <a:rPr lang="en-US" dirty="0" smtClean="0"/>
              <a:t>Steven’s Workstation</a:t>
            </a:r>
            <a:endParaRPr lang="en-US" dirty="0"/>
          </a:p>
        </p:txBody>
      </p:sp>
      <p:pic>
        <p:nvPicPr>
          <p:cNvPr id="3" name="Picture 2" descr="TotalTim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798" y="583186"/>
            <a:ext cx="8172116" cy="6274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4529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52271"/>
            <a:ext cx="8229600" cy="1143000"/>
          </a:xfrm>
        </p:spPr>
        <p:txBody>
          <a:bodyPr/>
          <a:lstStyle/>
          <a:p>
            <a:r>
              <a:rPr lang="en-US" dirty="0" smtClean="0"/>
              <a:t>Steven’s Workstation</a:t>
            </a:r>
            <a:endParaRPr lang="en-US" dirty="0"/>
          </a:p>
        </p:txBody>
      </p:sp>
      <p:pic>
        <p:nvPicPr>
          <p:cNvPr id="4" name="Picture 3" descr="Performanc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830" y="550412"/>
            <a:ext cx="6516930" cy="630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56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Pete’s Workstation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20299" r="-20299"/>
          <a:stretch>
            <a:fillRect/>
          </a:stretch>
        </p:blipFill>
        <p:spPr>
          <a:xfrm>
            <a:off x="-213359" y="1600200"/>
            <a:ext cx="9357359" cy="5146187"/>
          </a:xfrm>
        </p:spPr>
      </p:pic>
    </p:spTree>
    <p:extLst>
      <p:ext uri="{BB962C8B-B14F-4D97-AF65-F5344CB8AC3E}">
        <p14:creationId xmlns:p14="http://schemas.microsoft.com/office/powerpoint/2010/main" val="4179839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Pete’s Workstation</a:t>
            </a:r>
            <a:endParaRPr lang="en-US" dirty="0"/>
          </a:p>
        </p:txBody>
      </p:sp>
      <p:pic>
        <p:nvPicPr>
          <p:cNvPr id="8" name="Content Placeholder 7" descr="Performanc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42927" r="-42927"/>
          <a:stretch>
            <a:fillRect/>
          </a:stretch>
        </p:blipFill>
        <p:spPr>
          <a:xfrm>
            <a:off x="-495498" y="1158411"/>
            <a:ext cx="9946508" cy="5470196"/>
          </a:xfrm>
        </p:spPr>
      </p:pic>
    </p:spTree>
    <p:extLst>
      <p:ext uri="{BB962C8B-B14F-4D97-AF65-F5344CB8AC3E}">
        <p14:creationId xmlns:p14="http://schemas.microsoft.com/office/powerpoint/2010/main" val="997024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issues with current macros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Clang currently lacks support for </a:t>
            </a:r>
            <a:r>
              <a:rPr lang="en-US" dirty="0" err="1" smtClean="0"/>
              <a:t>OpenMP</a:t>
            </a:r>
            <a:endParaRPr lang="en-US" dirty="0" smtClean="0"/>
          </a:p>
          <a:p>
            <a:r>
              <a:rPr lang="en-US" dirty="0" smtClean="0"/>
              <a:t>Windows won’t parallelize w. variable </a:t>
            </a:r>
            <a:r>
              <a:rPr lang="en-US" dirty="0" err="1" smtClean="0"/>
              <a:t>std</a:t>
            </a:r>
            <a:r>
              <a:rPr lang="en-US" dirty="0" smtClean="0"/>
              <a:t>::</a:t>
            </a:r>
            <a:r>
              <a:rPr lang="en-US" dirty="0" err="1" smtClean="0"/>
              <a:t>size_t</a:t>
            </a:r>
            <a:endParaRPr lang="en-US" dirty="0" smtClean="0"/>
          </a:p>
          <a:p>
            <a:r>
              <a:rPr lang="en-US" dirty="0" err="1" smtClean="0"/>
              <a:t>OpenMP</a:t>
            </a:r>
            <a:r>
              <a:rPr lang="en-US" dirty="0" smtClean="0"/>
              <a:t> pragmas do not fit modern </a:t>
            </a:r>
            <a:r>
              <a:rPr lang="en-US" dirty="0"/>
              <a:t>C</a:t>
            </a:r>
            <a:r>
              <a:rPr lang="en-US" dirty="0" smtClean="0"/>
              <a:t>++11 style</a:t>
            </a:r>
          </a:p>
          <a:p>
            <a:r>
              <a:rPr lang="en-US" dirty="0" smtClean="0"/>
              <a:t>Other parallel libraries are available that mimic </a:t>
            </a:r>
            <a:r>
              <a:rPr lang="en-US" dirty="0" err="1" smtClean="0"/>
              <a:t>stl</a:t>
            </a:r>
            <a:r>
              <a:rPr lang="en-US" dirty="0" smtClean="0"/>
              <a:t> algorithms.</a:t>
            </a:r>
          </a:p>
          <a:p>
            <a:pPr lvl="1"/>
            <a:r>
              <a:rPr lang="en-US" dirty="0" smtClean="0"/>
              <a:t>Threading Building Blocks (TBB), Parallel Patterns Library (PPL)</a:t>
            </a:r>
          </a:p>
          <a:p>
            <a:pPr lvl="1"/>
            <a:r>
              <a:rPr lang="en-US" dirty="0" smtClean="0"/>
              <a:t>C++17 standard?</a:t>
            </a:r>
          </a:p>
          <a:p>
            <a:pPr lvl="2"/>
            <a:r>
              <a:rPr lang="en-US" dirty="0" err="1" smtClean="0"/>
              <a:t>std</a:t>
            </a:r>
            <a:r>
              <a:rPr lang="en-US" dirty="0" smtClean="0"/>
              <a:t>::experimental::parallel  (VS 2013)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30069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1201</TotalTime>
  <Words>299</Words>
  <Application>Microsoft Macintosh PowerPoint</Application>
  <PresentationFormat>On-screen Show (4:3)</PresentationFormat>
  <Paragraphs>59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Outline</vt:lpstr>
      <vt:lpstr>Two Configurations</vt:lpstr>
      <vt:lpstr>Ornl-Mavericks</vt:lpstr>
      <vt:lpstr>Ornl-Mavericks</vt:lpstr>
      <vt:lpstr>Steven’s Workstation</vt:lpstr>
      <vt:lpstr>Steven’s Workstation</vt:lpstr>
      <vt:lpstr>Pete’s Workstation</vt:lpstr>
      <vt:lpstr>Pete’s Workstation</vt:lpstr>
      <vt:lpstr>Other issues with current macros</vt:lpstr>
      <vt:lpstr>parallel_for</vt:lpstr>
      <vt:lpstr>PARALLEL_CRITICAL</vt:lpstr>
      <vt:lpstr>ThreadPool</vt:lpstr>
      <vt:lpstr>Further Ideas</vt:lpstr>
    </vt:vector>
  </TitlesOfParts>
  <Company>ORNL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Two Configurations</dc:title>
  <dc:creator>Steven Hahn</dc:creator>
  <cp:lastModifiedBy>Steven Hahn</cp:lastModifiedBy>
  <cp:revision>16</cp:revision>
  <dcterms:created xsi:type="dcterms:W3CDTF">2014-10-27T22:07:33Z</dcterms:created>
  <dcterms:modified xsi:type="dcterms:W3CDTF">2014-10-28T18:09:29Z</dcterms:modified>
</cp:coreProperties>
</file>

<file path=docProps/thumbnail.jpeg>
</file>